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1"/>
  </p:notesMasterIdLst>
  <p:sldIdLst>
    <p:sldId id="259" r:id="rId2"/>
    <p:sldId id="256" r:id="rId3"/>
    <p:sldId id="274" r:id="rId4"/>
    <p:sldId id="284" r:id="rId5"/>
    <p:sldId id="286" r:id="rId6"/>
    <p:sldId id="285" r:id="rId7"/>
    <p:sldId id="271" r:id="rId8"/>
    <p:sldId id="277" r:id="rId9"/>
    <p:sldId id="279" r:id="rId10"/>
  </p:sldIdLst>
  <p:sldSz cx="9144000" cy="5143500" type="screen16x9"/>
  <p:notesSz cx="6858000" cy="9144000"/>
  <p:embeddedFontLst>
    <p:embeddedFont>
      <p:font typeface="Poppins" panose="020B0604020202020204" charset="0"/>
      <p:regular r:id="rId12"/>
      <p:bold r:id="rId13"/>
      <p:italic r:id="rId14"/>
      <p:boldItalic r:id="rId15"/>
    </p:embeddedFont>
    <p:embeddedFont>
      <p:font typeface="Muli" panose="020B0604020202020204" charset="0"/>
      <p:regular r:id="rId16"/>
      <p:bold r:id="rId17"/>
      <p:italic r:id="rId18"/>
      <p:boldItalic r:id="rId19"/>
    </p:embeddedFont>
    <p:embeddedFont>
      <p:font typeface="Muli Light" panose="020B0604020202020204" charset="0"/>
      <p:regular r:id="rId20"/>
      <p:bold r:id="rId21"/>
      <p:italic r:id="rId22"/>
      <p:boldItalic r:id="rId23"/>
    </p:embeddedFont>
    <p:embeddedFont>
      <p:font typeface="Poppins Light"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A42F12-D7B2-4F1F-8D02-A99E4E1C8FF4}">
  <a:tblStyle styleId="{3FA42F12-D7B2-4F1F-8D02-A99E4E1C8FF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varScale="1">
        <p:scale>
          <a:sx n="56" d="100"/>
          <a:sy n="56" d="100"/>
        </p:scale>
        <p:origin x="72"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distribution of patients according to drug </a:t>
            </a:r>
            <a:r>
              <a:rPr lang="en-US" dirty="0" smtClean="0"/>
              <a:t>use</a:t>
            </a:r>
            <a:r>
              <a:rPr lang="en-US" baseline="0" dirty="0" smtClean="0"/>
              <a:t> in elders</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doughnutChart>
        <c:varyColors val="1"/>
        <c:ser>
          <c:idx val="0"/>
          <c:order val="0"/>
          <c:tx>
            <c:strRef>
              <c:f>Hoja1!$B$1</c:f>
              <c:strCache>
                <c:ptCount val="1"/>
                <c:pt idx="0">
                  <c:v>pharmaceutical consumtion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432-4740-979F-ACD7B7D2148A}"/>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3432-4740-979F-ACD7B7D2148A}"/>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3432-4740-979F-ACD7B7D2148A}"/>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3432-4740-979F-ACD7B7D2148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MX"/>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Hoja1!$A$2:$A$5</c:f>
              <c:strCache>
                <c:ptCount val="4"/>
                <c:pt idx="0">
                  <c:v>1 to 3</c:v>
                </c:pt>
                <c:pt idx="1">
                  <c:v>4 to 6</c:v>
                </c:pt>
                <c:pt idx="2">
                  <c:v>more than 6</c:v>
                </c:pt>
                <c:pt idx="3">
                  <c:v>0</c:v>
                </c:pt>
              </c:strCache>
            </c:strRef>
          </c:cat>
          <c:val>
            <c:numRef>
              <c:f>Hoja1!$B$2:$B$5</c:f>
              <c:numCache>
                <c:formatCode>General</c:formatCode>
                <c:ptCount val="4"/>
                <c:pt idx="0">
                  <c:v>19.5</c:v>
                </c:pt>
                <c:pt idx="1">
                  <c:v>58</c:v>
                </c:pt>
                <c:pt idx="2">
                  <c:v>19</c:v>
                </c:pt>
                <c:pt idx="3">
                  <c:v>2.6</c:v>
                </c:pt>
              </c:numCache>
            </c:numRef>
          </c:val>
          <c:extLst>
            <c:ext xmlns:c16="http://schemas.microsoft.com/office/drawing/2014/chart" uri="{C3380CC4-5D6E-409C-BE32-E72D297353CC}">
              <c16:uniqueId val="{00000000-C97B-4899-A227-4E3584FDE204}"/>
            </c:ext>
          </c:extLst>
        </c:ser>
        <c:dLbls>
          <c:showLegendKey val="0"/>
          <c:showVal val="0"/>
          <c:showCatName val="1"/>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smtClean="0">
                <a:solidFill>
                  <a:srgbClr val="000000"/>
                </a:solidFill>
                <a:effectLst/>
                <a:latin typeface="Arial"/>
                <a:ea typeface="Arial"/>
                <a:cs typeface="Arial"/>
                <a:sym typeface="Arial"/>
              </a:rPr>
              <a:t>¿Did you know that more than 50% of patients abandon their </a:t>
            </a:r>
            <a:r>
              <a:rPr lang="en-US" sz="1100" b="0" i="0" u="none" strike="noStrike" cap="none" dirty="0" err="1" smtClean="0">
                <a:solidFill>
                  <a:srgbClr val="000000"/>
                </a:solidFill>
                <a:effectLst/>
                <a:latin typeface="Arial"/>
                <a:ea typeface="Arial"/>
                <a:cs typeface="Arial"/>
                <a:sym typeface="Arial"/>
              </a:rPr>
              <a:t>therapeutical</a:t>
            </a:r>
            <a:r>
              <a:rPr lang="en-US" sz="1100" b="0" i="0" u="none" strike="noStrike" cap="none" dirty="0" smtClean="0">
                <a:solidFill>
                  <a:srgbClr val="000000"/>
                </a:solidFill>
                <a:effectLst/>
                <a:latin typeface="Arial"/>
                <a:ea typeface="Arial"/>
                <a:cs typeface="Arial"/>
                <a:sym typeface="Arial"/>
              </a:rPr>
              <a:t> regime </a:t>
            </a:r>
            <a:r>
              <a:rPr lang="en-US" sz="1100" b="0" i="0" u="none" strike="noStrike" cap="none" baseline="0" dirty="0" smtClean="0">
                <a:solidFill>
                  <a:srgbClr val="000000"/>
                </a:solidFill>
                <a:effectLst/>
                <a:latin typeface="Arial"/>
                <a:ea typeface="Arial"/>
                <a:cs typeface="Arial"/>
                <a:sym typeface="Arial"/>
              </a:rPr>
              <a:t> that’s because</a:t>
            </a:r>
            <a:r>
              <a:rPr lang="en-US" sz="1100" b="0" i="0" u="none" strike="noStrike" cap="none" dirty="0" smtClean="0">
                <a:solidFill>
                  <a:srgbClr val="000000"/>
                </a:solidFill>
                <a:effectLst/>
                <a:latin typeface="Arial"/>
                <a:ea typeface="Arial"/>
                <a:cs typeface="Arial"/>
                <a:sym typeface="Arial"/>
              </a:rPr>
              <a:t> they take more than 2 different medicines at different frequencies?</a:t>
            </a:r>
            <a:endParaRPr lang="es-MX"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smtClean="0">
                <a:solidFill>
                  <a:srgbClr val="000000"/>
                </a:solidFill>
                <a:effectLst/>
                <a:latin typeface="Arial"/>
                <a:ea typeface="Arial"/>
                <a:cs typeface="Arial"/>
                <a:sym typeface="Arial"/>
              </a:rPr>
              <a:t>¿This is a wide spread phenomenon, is estimated that between 26 and 59 % of elders are part of the phenomenon called “Abandonment of treatment”, which consists in interrupting the therapeutic regime and also Take more than two medications at different times and frequencies which is hard for them.</a:t>
            </a:r>
            <a:endParaRPr lang="es-MX"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smtClean="0">
                <a:solidFill>
                  <a:srgbClr val="000000"/>
                </a:solidFill>
                <a:effectLst/>
                <a:latin typeface="Arial"/>
                <a:ea typeface="Arial"/>
                <a:cs typeface="Arial"/>
                <a:sym typeface="Arial"/>
              </a:rPr>
              <a:t>Memosine</a:t>
            </a:r>
            <a:r>
              <a:rPr lang="en-US" sz="1100" b="0" i="0" u="none" strike="noStrike" cap="none" dirty="0" smtClean="0">
                <a:solidFill>
                  <a:srgbClr val="000000"/>
                </a:solidFill>
                <a:effectLst/>
                <a:latin typeface="Arial"/>
                <a:ea typeface="Arial"/>
                <a:cs typeface="Arial"/>
                <a:sym typeface="Arial"/>
              </a:rPr>
              <a:t> is an intelligent pillbox that efficiently.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smtClean="0">
                <a:solidFill>
                  <a:srgbClr val="000000"/>
                </a:solidFill>
                <a:effectLst/>
                <a:latin typeface="Arial"/>
                <a:ea typeface="Arial"/>
                <a:cs typeface="Arial"/>
                <a:sym typeface="Arial"/>
              </a:rPr>
              <a:t>helps to remember the time for taking the medication with a innovative</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user interface.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smtClean="0">
                <a:solidFill>
                  <a:srgbClr val="000000"/>
                </a:solidFill>
                <a:effectLst/>
                <a:latin typeface="Arial"/>
                <a:ea typeface="Arial"/>
                <a:cs typeface="Arial"/>
                <a:sym typeface="Arial"/>
              </a:rPr>
              <a:t>that allows people not so connected with modern technology in</a:t>
            </a:r>
            <a:r>
              <a:rPr lang="en-US" sz="1100" b="0" i="0" u="none" strike="noStrike" cap="none" baseline="0" dirty="0" smtClean="0">
                <a:solidFill>
                  <a:srgbClr val="000000"/>
                </a:solidFill>
                <a:effectLst/>
                <a:latin typeface="Arial"/>
                <a:ea typeface="Arial"/>
                <a:cs typeface="Arial"/>
                <a:sym typeface="Arial"/>
              </a:rPr>
              <a:t> order to stick with its therapeutically regime.</a:t>
            </a:r>
            <a:endParaRPr lang="es-MX"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8110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65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234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a:spLocks noGrp="1"/>
          </p:cNvSpPr>
          <p:nvPr>
            <p:ph type="ctrTitle"/>
          </p:nvPr>
        </p:nvSpPr>
        <p:spPr>
          <a:xfrm>
            <a:off x="685800" y="696425"/>
            <a:ext cx="5391000" cy="2930400"/>
          </a:xfrm>
          <a:prstGeom prst="rect">
            <a:avLst/>
          </a:prstGeom>
        </p:spPr>
        <p:txBody>
          <a:bodyPr spcFirstLastPara="1" wrap="square" lIns="0" tIns="0" rIns="0" bIns="0" anchor="t"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150275" y="2175625"/>
            <a:ext cx="3879000" cy="2870460"/>
          </a:xfrm>
          <a:prstGeom prst="rect">
            <a:avLst/>
          </a:prstGeom>
          <a:noFill/>
          <a:ln>
            <a:noFill/>
          </a:ln>
        </p:spPr>
      </p:pic>
      <p:sp>
        <p:nvSpPr>
          <p:cNvPr id="14" name="Google Shape;14;p3"/>
          <p:cNvSpPr txBox="1">
            <a:spLocks noGrp="1"/>
          </p:cNvSpPr>
          <p:nvPr>
            <p:ph type="ctrTitle"/>
          </p:nvPr>
        </p:nvSpPr>
        <p:spPr>
          <a:xfrm>
            <a:off x="685800" y="1811950"/>
            <a:ext cx="4973100" cy="1159800"/>
          </a:xfrm>
          <a:prstGeom prst="rect">
            <a:avLst/>
          </a:prstGeom>
        </p:spPr>
        <p:txBody>
          <a:bodyPr spcFirstLastPara="1" wrap="square" lIns="0" tIns="0" rIns="0" bIns="0"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3144850"/>
            <a:ext cx="2493600" cy="784800"/>
          </a:xfrm>
          <a:prstGeom prst="rect">
            <a:avLst/>
          </a:prstGeom>
        </p:spPr>
        <p:txBody>
          <a:bodyPr spcFirstLastPara="1" wrap="square" lIns="0" tIns="0" rIns="0" bIns="0" anchor="t" anchorCtr="0"/>
          <a:lstStyle>
            <a:lvl1pPr lvl="0" rtl="0">
              <a:spcBef>
                <a:spcPts val="0"/>
              </a:spcBef>
              <a:spcAft>
                <a:spcPts val="0"/>
              </a:spcAft>
              <a:buClr>
                <a:srgbClr val="A7A4BC"/>
              </a:buClr>
              <a:buSzPts val="1800"/>
              <a:buNone/>
              <a:defRPr sz="1800">
                <a:solidFill>
                  <a:srgbClr val="A7A4BC"/>
                </a:solidFill>
              </a:defRPr>
            </a:lvl1pPr>
            <a:lvl2pPr lvl="1" rtl="0">
              <a:spcBef>
                <a:spcPts val="0"/>
              </a:spcBef>
              <a:spcAft>
                <a:spcPts val="0"/>
              </a:spcAft>
              <a:buClr>
                <a:srgbClr val="A7A4BC"/>
              </a:buClr>
              <a:buSzPts val="1800"/>
              <a:buNone/>
              <a:defRPr sz="1800">
                <a:solidFill>
                  <a:srgbClr val="A7A4BC"/>
                </a:solidFill>
              </a:defRPr>
            </a:lvl2pPr>
            <a:lvl3pPr lvl="2" rtl="0">
              <a:spcBef>
                <a:spcPts val="0"/>
              </a:spcBef>
              <a:spcAft>
                <a:spcPts val="0"/>
              </a:spcAft>
              <a:buClr>
                <a:srgbClr val="A7A4BC"/>
              </a:buClr>
              <a:buSzPts val="1800"/>
              <a:buNone/>
              <a:defRPr sz="1800">
                <a:solidFill>
                  <a:srgbClr val="A7A4BC"/>
                </a:solidFill>
              </a:defRPr>
            </a:lvl3pPr>
            <a:lvl4pPr lvl="3" rtl="0">
              <a:spcBef>
                <a:spcPts val="0"/>
              </a:spcBef>
              <a:spcAft>
                <a:spcPts val="0"/>
              </a:spcAft>
              <a:buClr>
                <a:srgbClr val="A7A4BC"/>
              </a:buClr>
              <a:buSzPts val="1800"/>
              <a:buNone/>
              <a:defRPr sz="1800">
                <a:solidFill>
                  <a:srgbClr val="A7A4BC"/>
                </a:solidFill>
              </a:defRPr>
            </a:lvl4pPr>
            <a:lvl5pPr lvl="4" rtl="0">
              <a:spcBef>
                <a:spcPts val="0"/>
              </a:spcBef>
              <a:spcAft>
                <a:spcPts val="0"/>
              </a:spcAft>
              <a:buClr>
                <a:srgbClr val="A7A4BC"/>
              </a:buClr>
              <a:buSzPts val="1800"/>
              <a:buNone/>
              <a:defRPr sz="1800">
                <a:solidFill>
                  <a:srgbClr val="A7A4BC"/>
                </a:solidFill>
              </a:defRPr>
            </a:lvl5pPr>
            <a:lvl6pPr lvl="5" rtl="0">
              <a:spcBef>
                <a:spcPts val="0"/>
              </a:spcBef>
              <a:spcAft>
                <a:spcPts val="0"/>
              </a:spcAft>
              <a:buClr>
                <a:srgbClr val="A7A4BC"/>
              </a:buClr>
              <a:buSzPts val="1800"/>
              <a:buNone/>
              <a:defRPr sz="1800">
                <a:solidFill>
                  <a:srgbClr val="A7A4BC"/>
                </a:solidFill>
              </a:defRPr>
            </a:lvl6pPr>
            <a:lvl7pPr lvl="6" rtl="0">
              <a:spcBef>
                <a:spcPts val="0"/>
              </a:spcBef>
              <a:spcAft>
                <a:spcPts val="0"/>
              </a:spcAft>
              <a:buClr>
                <a:srgbClr val="A7A4BC"/>
              </a:buClr>
              <a:buSzPts val="1800"/>
              <a:buNone/>
              <a:defRPr sz="1800">
                <a:solidFill>
                  <a:srgbClr val="A7A4BC"/>
                </a:solidFill>
              </a:defRPr>
            </a:lvl7pPr>
            <a:lvl8pPr lvl="7" rtl="0">
              <a:spcBef>
                <a:spcPts val="0"/>
              </a:spcBef>
              <a:spcAft>
                <a:spcPts val="0"/>
              </a:spcAft>
              <a:buClr>
                <a:srgbClr val="A7A4BC"/>
              </a:buClr>
              <a:buSzPts val="1800"/>
              <a:buNone/>
              <a:defRPr sz="1800">
                <a:solidFill>
                  <a:srgbClr val="A7A4BC"/>
                </a:solidFill>
              </a:defRPr>
            </a:lvl8pPr>
            <a:lvl9pPr lvl="8" rtl="0">
              <a:spcBef>
                <a:spcPts val="0"/>
              </a:spcBef>
              <a:spcAft>
                <a:spcPts val="0"/>
              </a:spcAft>
              <a:buClr>
                <a:srgbClr val="A7A4BC"/>
              </a:buClr>
              <a:buSzPts val="1800"/>
              <a:buNone/>
              <a:defRPr sz="1800">
                <a:solidFill>
                  <a:srgbClr val="A7A4BC"/>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3" name="Google Shape;23;p5"/>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4" name="Google Shape;24;p5"/>
          <p:cNvSpPr txBox="1">
            <a:spLocks noGrp="1"/>
          </p:cNvSpPr>
          <p:nvPr>
            <p:ph type="body" idx="1"/>
          </p:nvPr>
        </p:nvSpPr>
        <p:spPr>
          <a:xfrm>
            <a:off x="457200" y="2038350"/>
            <a:ext cx="4929300" cy="1862700"/>
          </a:xfrm>
          <a:prstGeom prst="rect">
            <a:avLst/>
          </a:prstGeom>
        </p:spPr>
        <p:txBody>
          <a:bodyPr spcFirstLastPara="1" wrap="square" lIns="0" tIns="0" rIns="0" bIns="0" anchor="t" anchorCtr="0"/>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41" name="Google Shape;41;p8"/>
          <p:cNvSpPr txBox="1">
            <a:spLocks noGrp="1"/>
          </p:cNvSpPr>
          <p:nvPr>
            <p:ph type="body" idx="1"/>
          </p:nvPr>
        </p:nvSpPr>
        <p:spPr>
          <a:xfrm>
            <a:off x="4572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8"/>
          <p:cNvSpPr txBox="1">
            <a:spLocks noGrp="1"/>
          </p:cNvSpPr>
          <p:nvPr>
            <p:ph type="body" idx="2"/>
          </p:nvPr>
        </p:nvSpPr>
        <p:spPr>
          <a:xfrm>
            <a:off x="33921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3" name="Google Shape;43;p8"/>
          <p:cNvSpPr txBox="1">
            <a:spLocks noGrp="1"/>
          </p:cNvSpPr>
          <p:nvPr>
            <p:ph type="body" idx="3"/>
          </p:nvPr>
        </p:nvSpPr>
        <p:spPr>
          <a:xfrm>
            <a:off x="6326997"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4" name="Google Shape;44;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5872725" y="2225700"/>
            <a:ext cx="3118876" cy="2765399"/>
          </a:xfrm>
          <a:prstGeom prst="rect">
            <a:avLst/>
          </a:prstGeom>
          <a:noFill/>
          <a:ln>
            <a:noFill/>
          </a:ln>
        </p:spPr>
      </p:pic>
      <p:sp>
        <p:nvSpPr>
          <p:cNvPr id="47" name="Google Shape;47;p9"/>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8" name="Google Shape;48;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457200" y="4406309"/>
            <a:ext cx="8229600" cy="519600"/>
          </a:xfrm>
          <a:prstGeom prst="rect">
            <a:avLst/>
          </a:prstGeom>
        </p:spPr>
        <p:txBody>
          <a:bodyPr spcFirstLastPara="1" wrap="square" lIns="0" tIns="0" rIns="0" bIns="0" anchor="t" anchorCtr="0"/>
          <a:lstStyle>
            <a:lvl1pPr marL="457200" lvl="0" indent="-228600">
              <a:spcBef>
                <a:spcPts val="360"/>
              </a:spcBef>
              <a:spcAft>
                <a:spcPts val="0"/>
              </a:spcAft>
              <a:buSzPts val="1600"/>
              <a:buNone/>
              <a:defRPr sz="1600"/>
            </a:lvl1pPr>
          </a:lstStyle>
          <a:p>
            <a:endParaRPr/>
          </a:p>
        </p:txBody>
      </p:sp>
      <p:sp>
        <p:nvSpPr>
          <p:cNvPr id="54" name="Google Shape;54;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pic>
        <p:nvPicPr>
          <p:cNvPr id="55" name="Google Shape;55;p11"/>
          <p:cNvPicPr preferRelativeResize="0"/>
          <p:nvPr/>
        </p:nvPicPr>
        <p:blipFill>
          <a:blip r:embed="rId2">
            <a:alphaModFix/>
          </a:blip>
          <a:stretch>
            <a:fillRect/>
          </a:stretch>
        </p:blipFill>
        <p:spPr>
          <a:xfrm>
            <a:off x="5230275" y="2032125"/>
            <a:ext cx="3761325" cy="29589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lstStyle>
            <a:lvl1pPr lv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1pPr>
            <a:lvl2pPr lvl="1">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2pPr>
            <a:lvl3pPr lvl="2">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3pPr>
            <a:lvl4pPr lvl="3">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4pPr>
            <a:lvl5pPr lvl="4">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5pPr>
            <a:lvl6pPr lvl="5">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6pPr>
            <a:lvl7pPr lvl="6">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7pPr>
            <a:lvl8pPr lvl="7">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8pPr>
            <a:lvl9pPr lvl="8">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lstStyle>
            <a:lvl1pPr marL="457200" lvl="0" indent="-368300">
              <a:lnSpc>
                <a:spcPct val="115000"/>
              </a:lnSpc>
              <a:spcBef>
                <a:spcPts val="600"/>
              </a:spcBef>
              <a:spcAft>
                <a:spcPts val="0"/>
              </a:spcAft>
              <a:buClr>
                <a:srgbClr val="A7D86D"/>
              </a:buClr>
              <a:buSzPts val="2200"/>
              <a:buFont typeface="Muli Light"/>
              <a:buChar char="●"/>
              <a:defRPr sz="2200">
                <a:solidFill>
                  <a:srgbClr val="65617D"/>
                </a:solidFill>
                <a:latin typeface="Muli Light"/>
                <a:ea typeface="Muli Light"/>
                <a:cs typeface="Muli Light"/>
                <a:sym typeface="Muli Light"/>
              </a:defRPr>
            </a:lvl1pPr>
            <a:lvl2pPr marL="914400" lvl="1"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2pPr>
            <a:lvl3pPr marL="1371600" lvl="2"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3pPr>
            <a:lvl4pPr marL="1828800" lvl="3"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4pPr>
            <a:lvl5pPr marL="2286000" lvl="4"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5pPr>
            <a:lvl6pPr marL="2743200" lvl="5"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6pPr>
            <a:lvl7pPr marL="3200400" lvl="6"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7pPr>
            <a:lvl8pPr marL="3657600" lvl="7"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8pPr>
            <a:lvl9pPr marL="4114800" lvl="8"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A7D86D"/>
                </a:solidFill>
                <a:latin typeface="Poppins Light"/>
                <a:ea typeface="Poppins Light"/>
                <a:cs typeface="Poppins Light"/>
                <a:sym typeface="Poppins Light"/>
              </a:defRPr>
            </a:lvl1pPr>
            <a:lvl2pPr lvl="1" algn="r">
              <a:buNone/>
              <a:defRPr sz="1300">
                <a:solidFill>
                  <a:srgbClr val="A7D86D"/>
                </a:solidFill>
                <a:latin typeface="Poppins Light"/>
                <a:ea typeface="Poppins Light"/>
                <a:cs typeface="Poppins Light"/>
                <a:sym typeface="Poppins Light"/>
              </a:defRPr>
            </a:lvl2pPr>
            <a:lvl3pPr lvl="2" algn="r">
              <a:buNone/>
              <a:defRPr sz="1300">
                <a:solidFill>
                  <a:srgbClr val="A7D86D"/>
                </a:solidFill>
                <a:latin typeface="Poppins Light"/>
                <a:ea typeface="Poppins Light"/>
                <a:cs typeface="Poppins Light"/>
                <a:sym typeface="Poppins Light"/>
              </a:defRPr>
            </a:lvl3pPr>
            <a:lvl4pPr lvl="3" algn="r">
              <a:buNone/>
              <a:defRPr sz="1300">
                <a:solidFill>
                  <a:srgbClr val="A7D86D"/>
                </a:solidFill>
                <a:latin typeface="Poppins Light"/>
                <a:ea typeface="Poppins Light"/>
                <a:cs typeface="Poppins Light"/>
                <a:sym typeface="Poppins Light"/>
              </a:defRPr>
            </a:lvl4pPr>
            <a:lvl5pPr lvl="4" algn="r">
              <a:buNone/>
              <a:defRPr sz="1300">
                <a:solidFill>
                  <a:srgbClr val="A7D86D"/>
                </a:solidFill>
                <a:latin typeface="Poppins Light"/>
                <a:ea typeface="Poppins Light"/>
                <a:cs typeface="Poppins Light"/>
                <a:sym typeface="Poppins Light"/>
              </a:defRPr>
            </a:lvl5pPr>
            <a:lvl6pPr lvl="5" algn="r">
              <a:buNone/>
              <a:defRPr sz="1300">
                <a:solidFill>
                  <a:srgbClr val="A7D86D"/>
                </a:solidFill>
                <a:latin typeface="Poppins Light"/>
                <a:ea typeface="Poppins Light"/>
                <a:cs typeface="Poppins Light"/>
                <a:sym typeface="Poppins Light"/>
              </a:defRPr>
            </a:lvl6pPr>
            <a:lvl7pPr lvl="6" algn="r">
              <a:buNone/>
              <a:defRPr sz="1300">
                <a:solidFill>
                  <a:srgbClr val="A7D86D"/>
                </a:solidFill>
                <a:latin typeface="Poppins Light"/>
                <a:ea typeface="Poppins Light"/>
                <a:cs typeface="Poppins Light"/>
                <a:sym typeface="Poppins Light"/>
              </a:defRPr>
            </a:lvl7pPr>
            <a:lvl8pPr lvl="7" algn="r">
              <a:buNone/>
              <a:defRPr sz="1300">
                <a:solidFill>
                  <a:srgbClr val="A7D86D"/>
                </a:solidFill>
                <a:latin typeface="Poppins Light"/>
                <a:ea typeface="Poppins Light"/>
                <a:cs typeface="Poppins Light"/>
                <a:sym typeface="Poppins Light"/>
              </a:defRPr>
            </a:lvl8pPr>
            <a:lvl9pPr lvl="8" algn="r">
              <a:buNone/>
              <a:defRPr sz="1300">
                <a:solidFill>
                  <a:srgbClr val="A7D86D"/>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7" r:id="rId6"/>
    <p:sldLayoutId id="2147483658" r:id="rId7"/>
    <p:sldLayoutId id="214748365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685800" y="1219669"/>
            <a:ext cx="5995555" cy="1159800"/>
          </a:xfrm>
          <a:prstGeom prst="rect">
            <a:avLst/>
          </a:prstGeom>
        </p:spPr>
        <p:txBody>
          <a:bodyPr spcFirstLastPara="1" wrap="square" lIns="0" tIns="0" rIns="0" bIns="0" anchor="b" anchorCtr="0">
            <a:noAutofit/>
          </a:bodyPr>
          <a:lstStyle/>
          <a:p>
            <a:pPr lvl="0"/>
            <a:r>
              <a:rPr lang="es-MX" b="0" dirty="0"/>
              <a:t> </a:t>
            </a:r>
            <a:r>
              <a:rPr lang="es-MX" dirty="0" smtClean="0"/>
              <a:t>Mnemosina </a:t>
            </a:r>
            <a:r>
              <a:rPr lang="en" sz="8800" dirty="0" smtClean="0"/>
              <a:t>PillBox  </a:t>
            </a:r>
            <a:r>
              <a:rPr lang="en-US" sz="2400" dirty="0" smtClean="0"/>
              <a:t/>
            </a:r>
            <a:br>
              <a:rPr lang="en-US" sz="2400" dirty="0" smtClean="0"/>
            </a:br>
            <a:r>
              <a:rPr lang="en-US" sz="2400" dirty="0" smtClean="0"/>
              <a:t>M&amp;A </a:t>
            </a:r>
            <a:endParaRPr sz="2400" dirty="0"/>
          </a:p>
        </p:txBody>
      </p:sp>
      <p:sp>
        <p:nvSpPr>
          <p:cNvPr id="87" name="Google Shape;87;p17"/>
          <p:cNvSpPr txBox="1">
            <a:spLocks noGrp="1"/>
          </p:cNvSpPr>
          <p:nvPr>
            <p:ph type="subTitle" idx="1"/>
          </p:nvPr>
        </p:nvSpPr>
        <p:spPr>
          <a:xfrm>
            <a:off x="685800" y="2379468"/>
            <a:ext cx="3314700" cy="1444387"/>
          </a:xfrm>
          <a:prstGeom prst="rect">
            <a:avLst/>
          </a:prstGeom>
        </p:spPr>
        <p:txBody>
          <a:bodyPr spcFirstLastPara="1" wrap="square" lIns="0" tIns="0" rIns="0" bIns="0" anchor="t" anchorCtr="0">
            <a:noAutofit/>
          </a:bodyPr>
          <a:lstStyle/>
          <a:p>
            <a:pPr marL="0" lvl="0" indent="0"/>
            <a:r>
              <a:rPr lang="en-US" dirty="0" smtClean="0"/>
              <a:t>Jesus Eider Diaz Moraila</a:t>
            </a:r>
          </a:p>
          <a:p>
            <a:pPr marL="0" lvl="0" indent="0"/>
            <a:r>
              <a:rPr lang="en-US" dirty="0" smtClean="0"/>
              <a:t>Luis Alberto Garnica Lopez</a:t>
            </a:r>
          </a:p>
          <a:p>
            <a:pPr marL="0" lvl="0" indent="0"/>
            <a:r>
              <a:rPr lang="en-US" dirty="0" smtClean="0"/>
              <a:t>Jose Martin Mendoza Leal</a:t>
            </a:r>
          </a:p>
          <a:p>
            <a:pPr marL="0" lvl="0" indent="0"/>
            <a:r>
              <a:rPr lang="en-US" dirty="0" smtClean="0"/>
              <a:t>Braulio Arredondo Padilla</a:t>
            </a:r>
          </a:p>
          <a:p>
            <a:pPr marL="0" lvl="0" indent="0"/>
            <a:endParaRPr lang="en-US" dirty="0" smtClean="0"/>
          </a:p>
          <a:p>
            <a:pPr marL="0" lvl="0" indent="0"/>
            <a:endParaRPr lang="en-US" dirty="0" smtClean="0"/>
          </a:p>
          <a:p>
            <a:pPr marL="0" lvl="0" indent="0"/>
            <a:r>
              <a:rPr lang="en-US" i="1" dirty="0" smtClean="0"/>
              <a:t>7/mar/2019</a:t>
            </a:r>
            <a:endParaRPr i="1" dirty="0"/>
          </a:p>
        </p:txBody>
      </p:sp>
      <p:pic>
        <p:nvPicPr>
          <p:cNvPr id="4" name="Picture 2" descr="Resultado de imagen para Mnemosyne greek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594" y="310551"/>
            <a:ext cx="3716372" cy="4832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685800" y="696425"/>
            <a:ext cx="5391000" cy="727130"/>
          </a:xfrm>
          <a:prstGeom prst="rect">
            <a:avLst/>
          </a:prstGeom>
        </p:spPr>
        <p:txBody>
          <a:bodyPr spcFirstLastPara="1" wrap="square" lIns="0" tIns="0" rIns="0" bIns="0" anchor="t" anchorCtr="0">
            <a:noAutofit/>
          </a:bodyPr>
          <a:lstStyle/>
          <a:p>
            <a:pPr lvl="0"/>
            <a:r>
              <a:rPr lang="en-US" sz="3200" dirty="0" smtClean="0"/>
              <a:t> </a:t>
            </a:r>
            <a:r>
              <a:rPr lang="en-US" sz="3200" dirty="0"/>
              <a:t>Statement of the </a:t>
            </a:r>
            <a:r>
              <a:rPr lang="en-US" sz="3200" dirty="0" smtClean="0"/>
              <a:t>problem</a:t>
            </a:r>
            <a:br>
              <a:rPr lang="en-US" sz="3200" dirty="0" smtClean="0"/>
            </a:br>
            <a:endParaRPr sz="3200" dirty="0"/>
          </a:p>
        </p:txBody>
      </p:sp>
      <p:sp>
        <p:nvSpPr>
          <p:cNvPr id="5" name="Google Shape;87;p17"/>
          <p:cNvSpPr txBox="1">
            <a:spLocks/>
          </p:cNvSpPr>
          <p:nvPr/>
        </p:nvSpPr>
        <p:spPr>
          <a:xfrm>
            <a:off x="353291" y="1714500"/>
            <a:ext cx="5870864" cy="311727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15000"/>
              </a:lnSpc>
              <a:buClr>
                <a:srgbClr val="A7A4BC"/>
              </a:buClr>
              <a:buSzPts val="1800"/>
              <a:buFont typeface="Arial" panose="020B0604020202020204" pitchFamily="34" charset="0"/>
              <a:buChar char="•"/>
            </a:pPr>
            <a:r>
              <a:rPr lang="en-US" sz="1800" dirty="0" smtClean="0">
                <a:solidFill>
                  <a:srgbClr val="A7A4BC"/>
                </a:solidFill>
                <a:latin typeface="Muli Light"/>
                <a:sym typeface="Muli Light"/>
              </a:rPr>
              <a:t>26 to 59 % </a:t>
            </a:r>
            <a:r>
              <a:rPr lang="en-US" sz="1800" dirty="0">
                <a:solidFill>
                  <a:srgbClr val="A7A4BC"/>
                </a:solidFill>
                <a:latin typeface="Muli Light"/>
                <a:sym typeface="Muli Light"/>
              </a:rPr>
              <a:t>of </a:t>
            </a:r>
            <a:r>
              <a:rPr lang="en-US" sz="1800" dirty="0" smtClean="0">
                <a:solidFill>
                  <a:srgbClr val="A7A4BC"/>
                </a:solidFill>
                <a:latin typeface="Muli Light"/>
                <a:sym typeface="Muli Light"/>
              </a:rPr>
              <a:t>elders are </a:t>
            </a:r>
            <a:r>
              <a:rPr lang="en-US" sz="1800" dirty="0">
                <a:solidFill>
                  <a:srgbClr val="A7A4BC"/>
                </a:solidFill>
                <a:latin typeface="Muli Light"/>
                <a:sym typeface="Muli Light"/>
              </a:rPr>
              <a:t>part of the phenomenon called </a:t>
            </a:r>
            <a:r>
              <a:rPr lang="en-US" sz="1800" dirty="0" smtClean="0">
                <a:solidFill>
                  <a:srgbClr val="A7A4BC"/>
                </a:solidFill>
                <a:latin typeface="Muli Light"/>
                <a:sym typeface="Muli Light"/>
              </a:rPr>
              <a:t>“Abandonment </a:t>
            </a:r>
            <a:r>
              <a:rPr lang="en-US" sz="1800" dirty="0">
                <a:solidFill>
                  <a:srgbClr val="A7A4BC"/>
                </a:solidFill>
                <a:latin typeface="Muli Light"/>
                <a:sym typeface="Muli Light"/>
              </a:rPr>
              <a:t>of </a:t>
            </a:r>
            <a:r>
              <a:rPr lang="en-US" sz="1800" dirty="0" smtClean="0">
                <a:solidFill>
                  <a:srgbClr val="A7A4BC"/>
                </a:solidFill>
                <a:latin typeface="Muli Light"/>
                <a:sym typeface="Muli Light"/>
              </a:rPr>
              <a:t>treatment”, </a:t>
            </a:r>
            <a:r>
              <a:rPr lang="en-US" sz="1800" dirty="0">
                <a:solidFill>
                  <a:srgbClr val="A7A4BC"/>
                </a:solidFill>
                <a:latin typeface="Muli Light"/>
                <a:sym typeface="Muli Light"/>
              </a:rPr>
              <a:t>which consists in interrupting the therapeutic </a:t>
            </a:r>
            <a:r>
              <a:rPr lang="en-US" sz="1800" dirty="0" smtClean="0">
                <a:solidFill>
                  <a:srgbClr val="A7A4BC"/>
                </a:solidFill>
                <a:latin typeface="Muli Light"/>
                <a:sym typeface="Muli Light"/>
              </a:rPr>
              <a:t>regime.</a:t>
            </a:r>
          </a:p>
          <a:p>
            <a:pPr marL="285750" lvl="0" indent="-285750">
              <a:lnSpc>
                <a:spcPct val="115000"/>
              </a:lnSpc>
              <a:buClr>
                <a:srgbClr val="A7A4BC"/>
              </a:buClr>
              <a:buSzPts val="1800"/>
              <a:buFont typeface="Arial" panose="020B0604020202020204" pitchFamily="34" charset="0"/>
              <a:buChar char="•"/>
            </a:pPr>
            <a:r>
              <a:rPr lang="en-US" sz="1800" dirty="0">
                <a:solidFill>
                  <a:srgbClr val="A7A4BC"/>
                </a:solidFill>
                <a:latin typeface="Muli Light"/>
                <a:sym typeface="Muli Light"/>
              </a:rPr>
              <a:t>take more than two medications at different times and </a:t>
            </a:r>
            <a:r>
              <a:rPr lang="en-US" sz="1800" dirty="0" smtClean="0">
                <a:solidFill>
                  <a:srgbClr val="A7A4BC"/>
                </a:solidFill>
                <a:latin typeface="Muli Light"/>
                <a:sym typeface="Muli Light"/>
              </a:rPr>
              <a:t>frequencies is hard.</a:t>
            </a:r>
          </a:p>
          <a:p>
            <a:pPr marL="285750" lvl="0" indent="-285750">
              <a:lnSpc>
                <a:spcPct val="115000"/>
              </a:lnSpc>
              <a:buClr>
                <a:srgbClr val="A7A4BC"/>
              </a:buClr>
              <a:buSzPts val="1800"/>
              <a:buFont typeface="Arial" panose="020B0604020202020204" pitchFamily="34" charset="0"/>
              <a:buChar char="•"/>
            </a:pPr>
            <a:r>
              <a:rPr lang="en-US" sz="1800" dirty="0">
                <a:solidFill>
                  <a:srgbClr val="A7A4BC"/>
                </a:solidFill>
                <a:latin typeface="Muli Light"/>
                <a:sym typeface="Muli Light"/>
              </a:rPr>
              <a:t>patients stop taking medication for lack of cognitive </a:t>
            </a:r>
            <a:r>
              <a:rPr lang="en-US" sz="1800" dirty="0" smtClean="0">
                <a:solidFill>
                  <a:srgbClr val="A7A4BC"/>
                </a:solidFill>
                <a:latin typeface="Muli Light"/>
                <a:sym typeface="Muli Light"/>
              </a:rPr>
              <a:t>support</a:t>
            </a:r>
          </a:p>
          <a:p>
            <a:pPr marL="285750" lvl="0" indent="-285750">
              <a:lnSpc>
                <a:spcPct val="115000"/>
              </a:lnSpc>
              <a:buClr>
                <a:srgbClr val="A7A4BC"/>
              </a:buClr>
              <a:buSzPts val="1800"/>
              <a:buFont typeface="Arial" panose="020B0604020202020204" pitchFamily="34" charset="0"/>
              <a:buChar char="•"/>
            </a:pPr>
            <a:r>
              <a:rPr lang="en-US" sz="1800" dirty="0">
                <a:solidFill>
                  <a:srgbClr val="A7A4BC"/>
                </a:solidFill>
                <a:latin typeface="Muli Light"/>
                <a:sym typeface="Muli Light"/>
              </a:rPr>
              <a:t>economic spillover in the health sector</a:t>
            </a:r>
            <a:endParaRPr lang="en-US" sz="1800" dirty="0" smtClean="0">
              <a:solidFill>
                <a:srgbClr val="A7A4BC"/>
              </a:solidFill>
              <a:latin typeface="Muli Light"/>
              <a:sym typeface="Muli Light"/>
            </a:endParaRPr>
          </a:p>
          <a:p>
            <a:pPr lvl="0">
              <a:lnSpc>
                <a:spcPct val="115000"/>
              </a:lnSpc>
              <a:buClr>
                <a:srgbClr val="A7A4BC"/>
              </a:buClr>
              <a:buSzPts val="1800"/>
            </a:pPr>
            <a:r>
              <a:rPr lang="en-US" sz="1800" dirty="0" smtClean="0">
                <a:solidFill>
                  <a:srgbClr val="A7A4BC"/>
                </a:solidFill>
                <a:latin typeface="Muli Light"/>
                <a:sym typeface="Muli Light"/>
              </a:rPr>
              <a:t> </a:t>
            </a:r>
            <a:endParaRPr lang="en-US" sz="1800" dirty="0">
              <a:solidFill>
                <a:srgbClr val="A7A4BC"/>
              </a:solidFill>
              <a:latin typeface="Muli Light"/>
              <a:sym typeface="Muli Ligh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Marcador de texto 1"/>
          <p:cNvSpPr>
            <a:spLocks noGrp="1"/>
          </p:cNvSpPr>
          <p:nvPr>
            <p:ph type="body" idx="1"/>
          </p:nvPr>
        </p:nvSpPr>
        <p:spPr>
          <a:xfrm>
            <a:off x="457200" y="4406309"/>
            <a:ext cx="4827181" cy="519600"/>
          </a:xfrm>
        </p:spPr>
        <p:txBody>
          <a:bodyPr/>
          <a:lstStyle/>
          <a:p>
            <a:r>
              <a:rPr lang="es-MX" sz="1100" dirty="0" err="1" smtClean="0"/>
              <a:t>Acording</a:t>
            </a:r>
            <a:r>
              <a:rPr lang="es-MX" sz="1100" dirty="0" smtClean="0"/>
              <a:t> to </a:t>
            </a:r>
            <a:r>
              <a:rPr lang="en-US" sz="1100" dirty="0" err="1"/>
              <a:t>Veronika</a:t>
            </a:r>
            <a:r>
              <a:rPr lang="en-US" sz="1100" dirty="0"/>
              <a:t> J </a:t>
            </a:r>
            <a:r>
              <a:rPr lang="en-US" sz="1100" dirty="0" err="1" smtClean="0"/>
              <a:t>Wirtz</a:t>
            </a:r>
            <a:r>
              <a:rPr lang="es-MX" sz="1100" dirty="0" smtClean="0"/>
              <a:t> [1]</a:t>
            </a:r>
            <a:endParaRPr lang="es-MX" sz="1100" dirty="0"/>
          </a:p>
        </p:txBody>
      </p:sp>
      <p:graphicFrame>
        <p:nvGraphicFramePr>
          <p:cNvPr id="5" name="Gráfico 4"/>
          <p:cNvGraphicFramePr/>
          <p:nvPr>
            <p:extLst>
              <p:ext uri="{D42A27DB-BD31-4B8C-83A1-F6EECF244321}">
                <p14:modId xmlns:p14="http://schemas.microsoft.com/office/powerpoint/2010/main" val="1787408305"/>
              </p:ext>
            </p:extLst>
          </p:nvPr>
        </p:nvGraphicFramePr>
        <p:xfrm>
          <a:off x="573157" y="218285"/>
          <a:ext cx="5308098"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ángulo 2"/>
          <p:cNvSpPr/>
          <p:nvPr/>
        </p:nvSpPr>
        <p:spPr>
          <a:xfrm>
            <a:off x="4874715" y="931535"/>
            <a:ext cx="4572000" cy="954107"/>
          </a:xfrm>
          <a:prstGeom prst="rect">
            <a:avLst/>
          </a:prstGeom>
        </p:spPr>
        <p:txBody>
          <a:bodyPr>
            <a:spAutoFit/>
          </a:bodyPr>
          <a:lstStyle/>
          <a:p>
            <a:r>
              <a:rPr lang="en-US" altLang="en-GB" sz="2800" b="1" dirty="0">
                <a:solidFill>
                  <a:srgbClr val="A7D86D"/>
                </a:solidFill>
                <a:latin typeface="Poppins"/>
                <a:cs typeface="Poppins"/>
                <a:sym typeface="Poppins"/>
              </a:rPr>
              <a:t>Size of the opportunity and tendencies</a:t>
            </a:r>
            <a:endParaRPr lang="es-MX" sz="9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457200" y="434575"/>
            <a:ext cx="6300300" cy="857400"/>
          </a:xfrm>
          <a:prstGeom prst="rect">
            <a:avLst/>
          </a:prstGeom>
        </p:spPr>
        <p:txBody>
          <a:bodyPr spcFirstLastPara="1" wrap="square" lIns="0" tIns="0" rIns="0" bIns="0" anchor="b" anchorCtr="0">
            <a:noAutofit/>
          </a:bodyPr>
          <a:lstStyle/>
          <a:p>
            <a:pPr lvl="0"/>
            <a:r>
              <a:rPr lang="es-MX" altLang="en-GB" dirty="0" err="1"/>
              <a:t>Value</a:t>
            </a:r>
            <a:r>
              <a:rPr lang="es-MX" altLang="en-GB" dirty="0"/>
              <a:t> </a:t>
            </a:r>
            <a:r>
              <a:rPr lang="es-MX" altLang="en-GB" dirty="0" err="1" smtClean="0"/>
              <a:t>Proposal</a:t>
            </a:r>
            <a:endParaRPr lang="es-MX" altLang="en-GB" dirty="0"/>
          </a:p>
        </p:txBody>
      </p:sp>
      <p:sp>
        <p:nvSpPr>
          <p:cNvPr id="134" name="Google Shape;134;p22"/>
          <p:cNvSpPr txBox="1">
            <a:spLocks noGrp="1"/>
          </p:cNvSpPr>
          <p:nvPr>
            <p:ph type="body" idx="1"/>
          </p:nvPr>
        </p:nvSpPr>
        <p:spPr>
          <a:xfrm>
            <a:off x="457200" y="1406050"/>
            <a:ext cx="2359800" cy="284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s-MX" b="1"/>
              <a:t>Customizable</a:t>
            </a:r>
            <a:endParaRPr b="1"/>
          </a:p>
          <a:p>
            <a:pPr marL="0" lvl="0" indent="0" algn="l" rtl="0">
              <a:spcBef>
                <a:spcPts val="600"/>
              </a:spcBef>
              <a:spcAft>
                <a:spcPts val="0"/>
              </a:spcAft>
              <a:buNone/>
            </a:pPr>
            <a:r>
              <a:rPr lang="es-MX" altLang="es-ES">
                <a:sym typeface="+mn-ea"/>
              </a:rPr>
              <a:t>Stickers and program information according to the most common medications.</a:t>
            </a:r>
            <a:endParaRPr lang="es-MX" altLang="es-ES"/>
          </a:p>
          <a:p>
            <a:pPr marL="0" lvl="0" indent="0" algn="l" rtl="0">
              <a:spcBef>
                <a:spcPts val="600"/>
              </a:spcBef>
              <a:spcAft>
                <a:spcPts val="0"/>
              </a:spcAft>
              <a:buNone/>
            </a:pPr>
            <a:endParaRPr lang="en-GB"/>
          </a:p>
        </p:txBody>
      </p:sp>
      <p:sp>
        <p:nvSpPr>
          <p:cNvPr id="135" name="Google Shape;135;p22"/>
          <p:cNvSpPr txBox="1">
            <a:spLocks noGrp="1"/>
          </p:cNvSpPr>
          <p:nvPr>
            <p:ph type="body" idx="2"/>
          </p:nvPr>
        </p:nvSpPr>
        <p:spPr>
          <a:xfrm>
            <a:off x="457130" y="3321210"/>
            <a:ext cx="2359800" cy="284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s-MX" b="1"/>
              <a:t>Easy and Intuivite</a:t>
            </a:r>
            <a:endParaRPr b="1"/>
          </a:p>
          <a:p>
            <a:pPr marL="0" lvl="0" indent="0" algn="l" rtl="0">
              <a:spcBef>
                <a:spcPts val="600"/>
              </a:spcBef>
              <a:spcAft>
                <a:spcPts val="0"/>
              </a:spcAft>
              <a:buNone/>
            </a:pPr>
            <a:r>
              <a:rPr lang="es-MX" altLang="es-ES">
                <a:sym typeface="+mn-ea"/>
              </a:rPr>
              <a:t>Simple patterns and deactivation methods.</a:t>
            </a:r>
            <a:endParaRPr lang="en-GB"/>
          </a:p>
        </p:txBody>
      </p:sp>
      <p:sp>
        <p:nvSpPr>
          <p:cNvPr id="136" name="Google Shape;136;p22"/>
          <p:cNvSpPr txBox="1">
            <a:spLocks noGrp="1"/>
          </p:cNvSpPr>
          <p:nvPr>
            <p:ph type="body" idx="3"/>
          </p:nvPr>
        </p:nvSpPr>
        <p:spPr>
          <a:xfrm>
            <a:off x="3253597" y="1406050"/>
            <a:ext cx="2359800" cy="284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s-MX" b="1" smtClean="0"/>
              <a:t>Newness</a:t>
            </a:r>
            <a:endParaRPr b="1" smtClean="0"/>
          </a:p>
          <a:p>
            <a:pPr marL="0" lvl="0" indent="0" algn="l" rtl="0">
              <a:spcBef>
                <a:spcPts val="600"/>
              </a:spcBef>
              <a:spcAft>
                <a:spcPts val="0"/>
              </a:spcAft>
              <a:buNone/>
            </a:pPr>
            <a:r>
              <a:rPr lang="es-MX" altLang="es-ES" smtClean="0">
                <a:sym typeface="+mn-ea"/>
              </a:rPr>
              <a:t>More complete follow-up. Prescription adherence monitorization (How many times and how long a tablet was ommited).</a:t>
            </a:r>
            <a:endParaRPr lang="en-GB" smtClean="0"/>
          </a:p>
          <a:p>
            <a:pPr marL="0" lvl="0" indent="0" algn="l" rtl="0">
              <a:spcBef>
                <a:spcPts val="600"/>
              </a:spcBef>
              <a:spcAft>
                <a:spcPts val="0"/>
              </a:spcAft>
              <a:buNone/>
            </a:pPr>
            <a:endParaRPr lang="en-GB" dirty="0"/>
          </a:p>
        </p:txBody>
      </p:sp>
      <p:sp>
        <p:nvSpPr>
          <p:cNvPr id="137" name="Google Shape;137;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a:t>
            </a:fld>
            <a:endParaRPr lang="en-GB"/>
          </a:p>
        </p:txBody>
      </p:sp>
      <p:pic>
        <p:nvPicPr>
          <p:cNvPr id="2" name="Imagen 1"/>
          <p:cNvPicPr>
            <a:picLocks noChangeAspect="1"/>
          </p:cNvPicPr>
          <p:nvPr/>
        </p:nvPicPr>
        <p:blipFill>
          <a:blip r:embed="rId3"/>
          <a:stretch>
            <a:fillRect/>
          </a:stretch>
        </p:blipFill>
        <p:spPr>
          <a:xfrm>
            <a:off x="6022975" y="1598930"/>
            <a:ext cx="2457450" cy="2457450"/>
          </a:xfrm>
          <a:prstGeom prst="rect">
            <a:avLst/>
          </a:prstGeom>
        </p:spPr>
      </p:pic>
    </p:spTree>
    <p:extLst>
      <p:ext uri="{BB962C8B-B14F-4D97-AF65-F5344CB8AC3E}">
        <p14:creationId xmlns:p14="http://schemas.microsoft.com/office/powerpoint/2010/main" val="1600089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2415826" y="1058278"/>
            <a:ext cx="4047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Structure of the Market</a:t>
            </a:r>
            <a:endParaRPr dirty="0"/>
          </a:p>
        </p:txBody>
      </p:sp>
      <p:sp>
        <p:nvSpPr>
          <p:cNvPr id="228" name="Google Shape;228;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29" name="Google Shape;229;p30"/>
          <p:cNvGrpSpPr/>
          <p:nvPr/>
        </p:nvGrpSpPr>
        <p:grpSpPr>
          <a:xfrm>
            <a:off x="78111" y="2050450"/>
            <a:ext cx="2726286" cy="2547000"/>
            <a:chOff x="1293736" y="1258050"/>
            <a:chExt cx="2726286" cy="2547000"/>
          </a:xfrm>
        </p:grpSpPr>
        <p:sp>
          <p:nvSpPr>
            <p:cNvPr id="230" name="Google Shape;230;p30"/>
            <p:cNvSpPr/>
            <p:nvPr/>
          </p:nvSpPr>
          <p:spPr>
            <a:xfrm rot="2700000">
              <a:off x="2286374" y="1011412"/>
              <a:ext cx="561726" cy="3040276"/>
            </a:xfrm>
            <a:prstGeom prst="roundRect">
              <a:avLst>
                <a:gd name="adj" fmla="val 50000"/>
              </a:avLst>
            </a:prstGeom>
            <a:solidFill>
              <a:srgbClr val="52A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CBE5F"/>
                </a:solidFill>
              </a:endParaRPr>
            </a:p>
          </p:txBody>
        </p:sp>
        <p:sp>
          <p:nvSpPr>
            <p:cNvPr id="231" name="Google Shape;231;p30"/>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52A551"/>
                  </a:solidFill>
                  <a:latin typeface="Muli"/>
                  <a:ea typeface="Muli"/>
                  <a:cs typeface="Muli"/>
                  <a:sym typeface="Muli"/>
                </a:rPr>
                <a:t>1</a:t>
              </a:r>
              <a:endParaRPr sz="1200" b="1">
                <a:solidFill>
                  <a:srgbClr val="52A551"/>
                </a:solidFill>
                <a:latin typeface="Muli"/>
                <a:ea typeface="Muli"/>
                <a:cs typeface="Muli"/>
                <a:sym typeface="Muli"/>
              </a:endParaRPr>
            </a:p>
          </p:txBody>
        </p:sp>
        <p:sp>
          <p:nvSpPr>
            <p:cNvPr id="232" name="Google Shape;232;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Muli"/>
                  <a:ea typeface="Muli"/>
                  <a:cs typeface="Muli"/>
                  <a:sym typeface="Muli"/>
                </a:rPr>
                <a:t>Customization &amp; Personalization</a:t>
              </a:r>
              <a:endParaRPr sz="800" b="1" dirty="0">
                <a:solidFill>
                  <a:srgbClr val="FFFFFF"/>
                </a:solidFill>
                <a:latin typeface="Muli"/>
                <a:ea typeface="Muli"/>
                <a:cs typeface="Muli"/>
                <a:sym typeface="Muli"/>
              </a:endParaRPr>
            </a:p>
          </p:txBody>
        </p:sp>
        <p:sp>
          <p:nvSpPr>
            <p:cNvPr id="233" name="Google Shape;233;p30"/>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b="1" dirty="0">
                  <a:solidFill>
                    <a:srgbClr val="65617D"/>
                  </a:solidFill>
                  <a:latin typeface="Muli"/>
                  <a:ea typeface="Muli"/>
                  <a:cs typeface="Muli"/>
                  <a:sym typeface="Muli"/>
                </a:rPr>
                <a:t>Similar products in the market do not offer the same </a:t>
              </a:r>
              <a:r>
                <a:rPr lang="es-MX" sz="800" b="1" dirty="0">
                  <a:solidFill>
                    <a:srgbClr val="65617D"/>
                  </a:solidFill>
                  <a:latin typeface="Muli"/>
                  <a:ea typeface="Muli"/>
                  <a:cs typeface="Muli"/>
                  <a:sym typeface="Muli"/>
                </a:rPr>
                <a:t>characteristics</a:t>
              </a:r>
              <a:r>
                <a:rPr lang="en" sz="800" b="1" dirty="0">
                  <a:solidFill>
                    <a:srgbClr val="65617D"/>
                  </a:solidFill>
                  <a:latin typeface="Muli"/>
                  <a:ea typeface="Muli"/>
                  <a:cs typeface="Muli"/>
                  <a:sym typeface="Muli"/>
                </a:rPr>
                <a:t> of adaptability to the customer </a:t>
              </a:r>
              <a:r>
                <a:rPr lang="es-MX" sz="800" b="1" dirty="0">
                  <a:solidFill>
                    <a:srgbClr val="65617D"/>
                  </a:solidFill>
                  <a:latin typeface="Muli"/>
                  <a:ea typeface="Muli"/>
                  <a:cs typeface="Muli"/>
                  <a:sym typeface="Muli"/>
                </a:rPr>
                <a:t>necessities</a:t>
              </a:r>
              <a:r>
                <a:rPr lang="en" sz="800" b="1" dirty="0">
                  <a:solidFill>
                    <a:srgbClr val="65617D"/>
                  </a:solidFill>
                  <a:latin typeface="Muli"/>
                  <a:ea typeface="Muli"/>
                  <a:cs typeface="Muli"/>
                  <a:sym typeface="Muli"/>
                </a:rPr>
                <a:t> </a:t>
              </a:r>
              <a:endParaRPr sz="800" b="1" dirty="0">
                <a:solidFill>
                  <a:srgbClr val="65617D"/>
                </a:solidFill>
                <a:latin typeface="Muli"/>
                <a:ea typeface="Muli"/>
                <a:cs typeface="Muli"/>
                <a:sym typeface="Muli"/>
              </a:endParaRPr>
            </a:p>
          </p:txBody>
        </p:sp>
      </p:grpSp>
      <p:grpSp>
        <p:nvGrpSpPr>
          <p:cNvPr id="234" name="Google Shape;234;p30"/>
          <p:cNvGrpSpPr/>
          <p:nvPr/>
        </p:nvGrpSpPr>
        <p:grpSpPr>
          <a:xfrm>
            <a:off x="1988333" y="2050450"/>
            <a:ext cx="2726286" cy="2547000"/>
            <a:chOff x="3203958" y="1258050"/>
            <a:chExt cx="2726286" cy="2547000"/>
          </a:xfrm>
        </p:grpSpPr>
        <p:sp>
          <p:nvSpPr>
            <p:cNvPr id="235" name="Google Shape;235;p30"/>
            <p:cNvSpPr/>
            <p:nvPr/>
          </p:nvSpPr>
          <p:spPr>
            <a:xfrm rot="2700000">
              <a:off x="4196595" y="1011412"/>
              <a:ext cx="561726" cy="3040276"/>
            </a:xfrm>
            <a:prstGeom prst="roundRect">
              <a:avLst>
                <a:gd name="adj" fmla="val 50000"/>
              </a:avLst>
            </a:prstGeom>
            <a:solidFill>
              <a:srgbClr val="7CB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CBE5F"/>
                </a:solidFill>
              </a:endParaRPr>
            </a:p>
          </p:txBody>
        </p:sp>
        <p:sp>
          <p:nvSpPr>
            <p:cNvPr id="236" name="Google Shape;236;p30"/>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7CBE5F"/>
                  </a:solidFill>
                  <a:latin typeface="Muli"/>
                  <a:ea typeface="Muli"/>
                  <a:cs typeface="Muli"/>
                  <a:sym typeface="Muli"/>
                </a:rPr>
                <a:t>2</a:t>
              </a:r>
              <a:endParaRPr sz="1200" b="1">
                <a:solidFill>
                  <a:srgbClr val="7CBE5F"/>
                </a:solidFill>
                <a:latin typeface="Muli"/>
                <a:ea typeface="Muli"/>
                <a:cs typeface="Muli"/>
                <a:sym typeface="Muli"/>
              </a:endParaRPr>
            </a:p>
          </p:txBody>
        </p:sp>
        <p:sp>
          <p:nvSpPr>
            <p:cNvPr id="237" name="Google Shape;237;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ES" sz="1800" b="1" dirty="0">
                  <a:solidFill>
                    <a:srgbClr val="FFFFFF"/>
                  </a:solidFill>
                  <a:latin typeface="Muli"/>
                  <a:ea typeface="Muli"/>
                  <a:cs typeface="Muli"/>
                  <a:sym typeface="Muli"/>
                </a:rPr>
                <a:t>Price</a:t>
              </a:r>
              <a:endParaRPr sz="800" b="1" dirty="0">
                <a:solidFill>
                  <a:srgbClr val="FFFFFF"/>
                </a:solidFill>
                <a:latin typeface="Muli"/>
                <a:ea typeface="Muli"/>
                <a:cs typeface="Muli"/>
                <a:sym typeface="Muli"/>
              </a:endParaRPr>
            </a:p>
          </p:txBody>
        </p:sp>
        <p:sp>
          <p:nvSpPr>
            <p:cNvPr id="238" name="Google Shape;238;p3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b="1" dirty="0">
                  <a:solidFill>
                    <a:srgbClr val="65617D"/>
                  </a:solidFill>
                  <a:latin typeface="Muli"/>
                  <a:ea typeface="Muli"/>
                  <a:cs typeface="Muli"/>
                  <a:sym typeface="Muli"/>
                </a:rPr>
                <a:t>Our product is the best option in the market by quality-price</a:t>
              </a:r>
              <a:endParaRPr sz="800" b="1" dirty="0">
                <a:solidFill>
                  <a:srgbClr val="65617D"/>
                </a:solidFill>
                <a:latin typeface="Muli"/>
                <a:ea typeface="Muli"/>
                <a:cs typeface="Muli"/>
                <a:sym typeface="Muli"/>
              </a:endParaRPr>
            </a:p>
          </p:txBody>
        </p:sp>
      </p:grpSp>
      <p:grpSp>
        <p:nvGrpSpPr>
          <p:cNvPr id="239" name="Google Shape;239;p30"/>
          <p:cNvGrpSpPr/>
          <p:nvPr/>
        </p:nvGrpSpPr>
        <p:grpSpPr>
          <a:xfrm>
            <a:off x="3908352" y="2050450"/>
            <a:ext cx="2726286" cy="2547000"/>
            <a:chOff x="5123977" y="1258050"/>
            <a:chExt cx="2726286" cy="2547000"/>
          </a:xfrm>
        </p:grpSpPr>
        <p:sp>
          <p:nvSpPr>
            <p:cNvPr id="240" name="Google Shape;240;p30"/>
            <p:cNvSpPr/>
            <p:nvPr/>
          </p:nvSpPr>
          <p:spPr>
            <a:xfrm rot="2700000">
              <a:off x="6116614" y="1011412"/>
              <a:ext cx="561726" cy="3040276"/>
            </a:xfrm>
            <a:prstGeom prst="roundRect">
              <a:avLst>
                <a:gd name="adj" fmla="val 50000"/>
              </a:avLst>
            </a:pr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A7D86D"/>
                  </a:solidFill>
                  <a:latin typeface="Muli"/>
                  <a:ea typeface="Muli"/>
                  <a:cs typeface="Muli"/>
                  <a:sym typeface="Muli"/>
                </a:rPr>
                <a:t>3</a:t>
              </a:r>
              <a:endParaRPr sz="1200" b="1">
                <a:solidFill>
                  <a:srgbClr val="A7D86D"/>
                </a:solidFill>
                <a:latin typeface="Muli"/>
                <a:ea typeface="Muli"/>
                <a:cs typeface="Muli"/>
                <a:sym typeface="Muli"/>
              </a:endParaRPr>
            </a:p>
          </p:txBody>
        </p:sp>
        <p:sp>
          <p:nvSpPr>
            <p:cNvPr id="242" name="Google Shape;242;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Muli"/>
                  <a:ea typeface="Muli"/>
                  <a:cs typeface="Muli"/>
                  <a:sym typeface="Muli"/>
                </a:rPr>
                <a:t>Customer </a:t>
              </a:r>
              <a:r>
                <a:rPr lang="es-MX" sz="1200" b="1" dirty="0">
                  <a:solidFill>
                    <a:srgbClr val="FFFFFF"/>
                  </a:solidFill>
                  <a:latin typeface="Muli"/>
                  <a:ea typeface="Muli"/>
                  <a:cs typeface="Muli"/>
                  <a:sym typeface="Muli"/>
                </a:rPr>
                <a:t>Relationship</a:t>
              </a:r>
              <a:endParaRPr sz="800" b="1" dirty="0">
                <a:solidFill>
                  <a:srgbClr val="FFFFFF"/>
                </a:solidFill>
                <a:latin typeface="Muli"/>
                <a:ea typeface="Muli"/>
                <a:cs typeface="Muli"/>
                <a:sym typeface="Muli"/>
              </a:endParaRPr>
            </a:p>
          </p:txBody>
        </p:sp>
        <p:sp>
          <p:nvSpPr>
            <p:cNvPr id="243" name="Google Shape;243;p30"/>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s-MX" sz="800" dirty="0">
                  <a:solidFill>
                    <a:srgbClr val="65617D"/>
                  </a:solidFill>
                  <a:latin typeface="Muli"/>
                  <a:ea typeface="Muli"/>
                  <a:cs typeface="Muli"/>
                  <a:sym typeface="Muli"/>
                </a:rPr>
                <a:t>Differing from the competitors, we offer continue assistance and support to the customer in the use of the product.</a:t>
              </a:r>
              <a:r>
                <a:rPr lang="en" sz="800" dirty="0">
                  <a:solidFill>
                    <a:srgbClr val="65617D"/>
                  </a:solidFill>
                  <a:latin typeface="Muli"/>
                  <a:ea typeface="Muli"/>
                  <a:cs typeface="Muli"/>
                  <a:sym typeface="Muli"/>
                </a:rPr>
                <a:t>   </a:t>
              </a:r>
              <a:endParaRPr sz="800" b="1" dirty="0">
                <a:solidFill>
                  <a:srgbClr val="65617D"/>
                </a:solidFill>
                <a:latin typeface="Muli"/>
                <a:ea typeface="Muli"/>
                <a:cs typeface="Muli"/>
                <a:sym typeface="Muli"/>
              </a:endParaRPr>
            </a:p>
          </p:txBody>
        </p:sp>
      </p:grpSp>
      <p:pic>
        <p:nvPicPr>
          <p:cNvPr id="2" name="Imagen 1">
            <a:extLst>
              <a:ext uri="{FF2B5EF4-FFF2-40B4-BE49-F238E27FC236}">
                <a16:creationId xmlns:a16="http://schemas.microsoft.com/office/drawing/2014/main" id="{A52EE85D-C0F1-E14D-8B84-73A39CF25F17}"/>
              </a:ext>
            </a:extLst>
          </p:cNvPr>
          <p:cNvPicPr>
            <a:picLocks noChangeAspect="1"/>
          </p:cNvPicPr>
          <p:nvPr/>
        </p:nvPicPr>
        <p:blipFill>
          <a:blip r:embed="rId3"/>
          <a:stretch>
            <a:fillRect/>
          </a:stretch>
        </p:blipFill>
        <p:spPr>
          <a:xfrm>
            <a:off x="6999890" y="0"/>
            <a:ext cx="2144110" cy="2144110"/>
          </a:xfrm>
          <a:prstGeom prst="rect">
            <a:avLst/>
          </a:prstGeom>
        </p:spPr>
      </p:pic>
      <p:pic>
        <p:nvPicPr>
          <p:cNvPr id="4" name="Imagen 3">
            <a:extLst>
              <a:ext uri="{FF2B5EF4-FFF2-40B4-BE49-F238E27FC236}">
                <a16:creationId xmlns:a16="http://schemas.microsoft.com/office/drawing/2014/main" id="{61DF0D31-374E-DA4B-BA38-4528422700B4}"/>
              </a:ext>
            </a:extLst>
          </p:cNvPr>
          <p:cNvPicPr>
            <a:picLocks noChangeAspect="1"/>
          </p:cNvPicPr>
          <p:nvPr/>
        </p:nvPicPr>
        <p:blipFill>
          <a:blip r:embed="rId4"/>
          <a:stretch>
            <a:fillRect/>
          </a:stretch>
        </p:blipFill>
        <p:spPr>
          <a:xfrm rot="2651144">
            <a:off x="564656" y="195111"/>
            <a:ext cx="1197285" cy="1882132"/>
          </a:xfrm>
          <a:prstGeom prst="rect">
            <a:avLst/>
          </a:prstGeom>
        </p:spPr>
      </p:pic>
    </p:spTree>
    <p:extLst>
      <p:ext uri="{BB962C8B-B14F-4D97-AF65-F5344CB8AC3E}">
        <p14:creationId xmlns:p14="http://schemas.microsoft.com/office/powerpoint/2010/main" val="1641847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20" name="Google Shape;320;p3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Imagen 2">
            <a:extLst>
              <a:ext uri="{FF2B5EF4-FFF2-40B4-BE49-F238E27FC236}">
                <a16:creationId xmlns:a16="http://schemas.microsoft.com/office/drawing/2014/main" id="{320403DF-53ED-7B42-9370-26E14B36562F}"/>
              </a:ext>
            </a:extLst>
          </p:cNvPr>
          <p:cNvPicPr>
            <a:picLocks noChangeAspect="1"/>
          </p:cNvPicPr>
          <p:nvPr/>
        </p:nvPicPr>
        <p:blipFill>
          <a:blip r:embed="rId3"/>
          <a:stretch>
            <a:fillRect/>
          </a:stretch>
        </p:blipFill>
        <p:spPr>
          <a:xfrm>
            <a:off x="257175" y="-172528"/>
            <a:ext cx="8223409" cy="5482273"/>
          </a:xfrm>
          <a:prstGeom prst="rect">
            <a:avLst/>
          </a:prstGeom>
        </p:spPr>
      </p:pic>
    </p:spTree>
    <p:extLst>
      <p:ext uri="{BB962C8B-B14F-4D97-AF65-F5344CB8AC3E}">
        <p14:creationId xmlns:p14="http://schemas.microsoft.com/office/powerpoint/2010/main" val="9839907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ctrTitle" idx="4294967295"/>
          </p:nvPr>
        </p:nvSpPr>
        <p:spPr>
          <a:xfrm>
            <a:off x="685800" y="343200"/>
            <a:ext cx="4754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89,526,124$</a:t>
            </a:r>
            <a:endParaRPr/>
          </a:p>
        </p:txBody>
      </p:sp>
      <p:sp>
        <p:nvSpPr>
          <p:cNvPr id="217" name="Google Shape;217;p29"/>
          <p:cNvSpPr txBox="1">
            <a:spLocks noGrp="1"/>
          </p:cNvSpPr>
          <p:nvPr>
            <p:ph type="subTitle" idx="4294967295"/>
          </p:nvPr>
        </p:nvSpPr>
        <p:spPr>
          <a:xfrm>
            <a:off x="685800" y="1030308"/>
            <a:ext cx="4754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218" name="Google Shape;218;p29"/>
          <p:cNvSpPr txBox="1">
            <a:spLocks noGrp="1"/>
          </p:cNvSpPr>
          <p:nvPr>
            <p:ph type="ctrTitle" idx="4294967295"/>
          </p:nvPr>
        </p:nvSpPr>
        <p:spPr>
          <a:xfrm>
            <a:off x="685800" y="3429294"/>
            <a:ext cx="4754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100%</a:t>
            </a:r>
            <a:endParaRPr/>
          </a:p>
        </p:txBody>
      </p:sp>
      <p:sp>
        <p:nvSpPr>
          <p:cNvPr id="219" name="Google Shape;219;p29"/>
          <p:cNvSpPr txBox="1">
            <a:spLocks noGrp="1"/>
          </p:cNvSpPr>
          <p:nvPr>
            <p:ph type="subTitle" idx="4294967295"/>
          </p:nvPr>
        </p:nvSpPr>
        <p:spPr>
          <a:xfrm>
            <a:off x="685800" y="4116401"/>
            <a:ext cx="4754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220" name="Google Shape;220;p29"/>
          <p:cNvSpPr txBox="1">
            <a:spLocks noGrp="1"/>
          </p:cNvSpPr>
          <p:nvPr>
            <p:ph type="ctrTitle" idx="4294967295"/>
          </p:nvPr>
        </p:nvSpPr>
        <p:spPr>
          <a:xfrm>
            <a:off x="685800" y="1886247"/>
            <a:ext cx="4754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185,244 users</a:t>
            </a:r>
            <a:endParaRPr/>
          </a:p>
        </p:txBody>
      </p:sp>
      <p:sp>
        <p:nvSpPr>
          <p:cNvPr id="221" name="Google Shape;221;p29"/>
          <p:cNvSpPr txBox="1">
            <a:spLocks noGrp="1"/>
          </p:cNvSpPr>
          <p:nvPr>
            <p:ph type="subTitle" idx="4294967295"/>
          </p:nvPr>
        </p:nvSpPr>
        <p:spPr>
          <a:xfrm>
            <a:off x="685800" y="2573354"/>
            <a:ext cx="4754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222" name="Google Shape;222;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5617D"/>
        </a:solidFill>
        <a:effectLst/>
      </p:bgPr>
    </p:bg>
    <p:spTree>
      <p:nvGrpSpPr>
        <p:cNvPr id="1" name="Shape 292"/>
        <p:cNvGrpSpPr/>
        <p:nvPr/>
      </p:nvGrpSpPr>
      <p:grpSpPr>
        <a:xfrm>
          <a:off x="0" y="0"/>
          <a:ext cx="0" cy="0"/>
          <a:chOff x="0" y="0"/>
          <a:chExt cx="0" cy="0"/>
        </a:xfrm>
      </p:grpSpPr>
      <p:sp>
        <p:nvSpPr>
          <p:cNvPr id="293" name="Google Shape;293;p35"/>
          <p:cNvSpPr/>
          <p:nvPr/>
        </p:nvSpPr>
        <p:spPr>
          <a:xfrm>
            <a:off x="3575275" y="658023"/>
            <a:ext cx="5108760" cy="397722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D8D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3789065" y="869237"/>
            <a:ext cx="4681200" cy="298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A7A4BC"/>
                </a:solidFill>
                <a:latin typeface="Muli"/>
                <a:ea typeface="Muli"/>
                <a:cs typeface="Muli"/>
                <a:sym typeface="Muli"/>
              </a:rPr>
              <a:t>Place your screenshot here</a:t>
            </a:r>
            <a:endParaRPr sz="1000">
              <a:solidFill>
                <a:srgbClr val="A7A4BC"/>
              </a:solidFill>
              <a:latin typeface="Muli"/>
              <a:ea typeface="Muli"/>
              <a:cs typeface="Muli"/>
              <a:sym typeface="Muli"/>
            </a:endParaRPr>
          </a:p>
        </p:txBody>
      </p:sp>
      <p:sp>
        <p:nvSpPr>
          <p:cNvPr id="295" name="Google Shape;29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96" name="Google Shape;296;p35"/>
          <p:cNvSpPr txBox="1">
            <a:spLocks noGrp="1"/>
          </p:cNvSpPr>
          <p:nvPr>
            <p:ph type="body" idx="4294967295"/>
          </p:nvPr>
        </p:nvSpPr>
        <p:spPr>
          <a:xfrm>
            <a:off x="457200" y="2687850"/>
            <a:ext cx="2542200" cy="1483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FFFFFF"/>
                </a:solidFill>
              </a:rPr>
              <a:t>Show and explain your web, app or software projects using these gadget templates.</a:t>
            </a:r>
            <a:endParaRPr sz="1800">
              <a:solidFill>
                <a:srgbClr val="FFFFFF"/>
              </a:solidFill>
            </a:endParaRPr>
          </a:p>
        </p:txBody>
      </p:sp>
      <p:sp>
        <p:nvSpPr>
          <p:cNvPr id="297" name="Google Shape;297;p35"/>
          <p:cNvSpPr txBox="1">
            <a:spLocks noGrp="1"/>
          </p:cNvSpPr>
          <p:nvPr>
            <p:ph type="title" idx="4294967295"/>
          </p:nvPr>
        </p:nvSpPr>
        <p:spPr>
          <a:xfrm>
            <a:off x="457200" y="1577575"/>
            <a:ext cx="26721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Desktop project</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MX" dirty="0" smtClean="0"/>
              <a:t>R</a:t>
            </a:r>
            <a:r>
              <a:rPr lang="en" dirty="0" smtClean="0"/>
              <a:t>eferences</a:t>
            </a:r>
            <a:endParaRPr dirty="0"/>
          </a:p>
        </p:txBody>
      </p:sp>
      <p:sp>
        <p:nvSpPr>
          <p:cNvPr id="311" name="Google Shape;311;p37"/>
          <p:cNvSpPr txBox="1">
            <a:spLocks noGrp="1"/>
          </p:cNvSpPr>
          <p:nvPr>
            <p:ph type="body" idx="1"/>
          </p:nvPr>
        </p:nvSpPr>
        <p:spPr>
          <a:xfrm>
            <a:off x="457200" y="2038350"/>
            <a:ext cx="5146158" cy="1862700"/>
          </a:xfrm>
          <a:prstGeom prst="rect">
            <a:avLst/>
          </a:prstGeom>
        </p:spPr>
        <p:txBody>
          <a:bodyPr spcFirstLastPara="1" wrap="square" lIns="0" tIns="0" rIns="0" bIns="0" anchor="t" anchorCtr="0">
            <a:noAutofit/>
          </a:bodyPr>
          <a:lstStyle/>
          <a:p>
            <a:pPr marL="0" lvl="0" indent="0">
              <a:lnSpc>
                <a:spcPct val="150000"/>
              </a:lnSpc>
              <a:buNone/>
            </a:pPr>
            <a:r>
              <a:rPr lang="es-MX" sz="1000" dirty="0"/>
              <a:t>http://www.scielo.org.mx/scielo.php?script=sci_arttext&amp;pid=S0036-36342013000800007</a:t>
            </a:r>
            <a:endParaRPr sz="1000" dirty="0">
              <a:solidFill>
                <a:srgbClr val="52A551"/>
              </a:solidFill>
            </a:endParaRPr>
          </a:p>
        </p:txBody>
      </p:sp>
      <p:sp>
        <p:nvSpPr>
          <p:cNvPr id="312" name="Google Shape;312;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ow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378</Words>
  <Application>Microsoft Office PowerPoint</Application>
  <PresentationFormat>Presentación en pantalla (16:9)</PresentationFormat>
  <Paragraphs>57</Paragraphs>
  <Slides>9</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Poppins</vt:lpstr>
      <vt:lpstr>Muli</vt:lpstr>
      <vt:lpstr>Arial</vt:lpstr>
      <vt:lpstr>Muli Light</vt:lpstr>
      <vt:lpstr>Poppins Light</vt:lpstr>
      <vt:lpstr>Gower template</vt:lpstr>
      <vt:lpstr> Mnemosina PillBox   M&amp;A </vt:lpstr>
      <vt:lpstr> Statement of the problem </vt:lpstr>
      <vt:lpstr>Presentación de PowerPoint</vt:lpstr>
      <vt:lpstr>Value Proposal</vt:lpstr>
      <vt:lpstr>Structure of the Market</vt:lpstr>
      <vt:lpstr>Presentación de PowerPoint</vt:lpstr>
      <vt:lpstr>89,526,124$</vt:lpstr>
      <vt:lpstr>Desktop project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PillBox</dc:title>
  <cp:lastModifiedBy>Eider Diaz</cp:lastModifiedBy>
  <cp:revision>16</cp:revision>
  <dcterms:modified xsi:type="dcterms:W3CDTF">2019-03-08T21:05:03Z</dcterms:modified>
</cp:coreProperties>
</file>